
<file path=[Content_Types].xml><?xml version="1.0" encoding="utf-8"?>
<Types xmlns="http://schemas.openxmlformats.org/package/2006/content-types">
  <Default Extension="jpeg" ContentType="image/jpeg"/>
  <Default Extension="mp3" ContentType="audio/unknown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6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02438" cy="99345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934" autoAdjust="0"/>
    <p:restoredTop sz="94660"/>
  </p:normalViewPr>
  <p:slideViewPr>
    <p:cSldViewPr>
      <p:cViewPr varScale="1">
        <p:scale>
          <a:sx n="100" d="100"/>
          <a:sy n="100" d="100"/>
        </p:scale>
        <p:origin x="-1392" y="-102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presProps" Target="presProps.xml"  /><Relationship Id="rId13" Type="http://schemas.openxmlformats.org/officeDocument/2006/relationships/viewProps" Target="viewProps.xml"  /><Relationship Id="rId14" Type="http://schemas.openxmlformats.org/officeDocument/2006/relationships/theme" Target="theme/theme1.xml"  /><Relationship Id="rId15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7723" cy="4967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3141" y="0"/>
            <a:ext cx="2947723" cy="4967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3C742E39-6AE0-43BA-9E4D-4EB386DAF457}" type="datetime1">
              <a:rPr lang="ko-KR" altLang="en-US"/>
              <a:pPr lvl="0">
                <a:defRPr/>
              </a:pPr>
              <a:t>2021-06-08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7288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4" y="4718923"/>
            <a:ext cx="5441950" cy="4470559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6122"/>
            <a:ext cx="2947723" cy="496729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3141" y="9436122"/>
            <a:ext cx="2947723" cy="496729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AF2C414E-385D-4848-AF9E-F78FD26E5F0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AF2C414E-385D-4848-AF9E-F78FD26E5F0F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AF2C414E-385D-4848-AF9E-F78FD26E5F0F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818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680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008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6250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4268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005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9638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001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398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878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268681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0C6A7-8677-4A81-A78F-A1A29052A6DC}" type="datetimeFigureOut">
              <a:rPr lang="ko-KR" altLang="en-US" smtClean="0"/>
              <a:t>2015-03-11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53FD4-F97A-46FA-A8BD-6B235219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6888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microsoft.com/office/2007/relationships/media" Target="../media/media1.mp3"  /><Relationship Id="rId5" Type="http://schemas.microsoft.com/office/2007/relationships/media" Target="../media/media1.mp3"  /><Relationship Id="rId6" Type="http://schemas.openxmlformats.org/officeDocument/2006/relationships/image" Target="../media/image3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4.png"  /><Relationship Id="rId4" Type="http://schemas.openxmlformats.org/officeDocument/2006/relationships/hyperlink" Target="A:\MAX%20(2014)\9.&#51652;&#54617;&#44288;&#47144;&#50629;&#47924;\5T.&#54665;&#49324;.&#54861;&#48372;(&#49444;&#47749;&#54924;,&#44036;&#45812;&#54924;,&#54861;&#48372;,&#45824;&#50808;&#54801;&#47141;%20&#46321;)\52.&#54861;&#48372;,&#45824;&#50808;&#54801;&#47141;(&#50808;&#48512;&#50616;&#47200;&#44592;&#44256;%20&#46321;)\&#51473;&#44256;&#46321;&#48512;%20&#54617;&#44368;&#54861;&#48372;%20&#46041;&#50689;&#49345;.mp4" TargetMode="External" /><Relationship Id="rId5" Type="http://schemas.openxmlformats.org/officeDocument/2006/relationships/image" Target="../media/image5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.png"  /><Relationship Id="rId3" Type="http://schemas.openxmlformats.org/officeDocument/2006/relationships/image" Target="../media/image1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.png"  /><Relationship Id="rId3" Type="http://schemas.openxmlformats.org/officeDocument/2006/relationships/image" Target="../media/image1.png"  /><Relationship Id="rId4" Type="http://schemas.openxmlformats.org/officeDocument/2006/relationships/image" Target="../media/image6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.png"  /><Relationship Id="rId3" Type="http://schemas.openxmlformats.org/officeDocument/2006/relationships/image" Target="../media/image1.png"  /><Relationship Id="rId4" Type="http://schemas.openxmlformats.org/officeDocument/2006/relationships/image" Target="../media/image7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4.png"  /><Relationship Id="rId4" Type="http://schemas.openxmlformats.org/officeDocument/2006/relationships/image" Target="../media/image1.png"  /><Relationship Id="rId5" Type="http://schemas.openxmlformats.org/officeDocument/2006/relationships/hyperlink" Target="https://tv.naver.com/v/1531742" TargetMode="External" /><Relationship Id="rId6" Type="http://schemas.openxmlformats.org/officeDocument/2006/relationships/hyperlink" Target="https://www.youtube.com/watch?v=ID5hGvGz39o" TargetMode="External" /><Relationship Id="rId7" Type="http://schemas.openxmlformats.org/officeDocument/2006/relationships/hyperlink" Target="https://www.youtube.com/watch?v=ZEpU1H5BuR4" TargetMode="External" /><Relationship Id="rId8" Type="http://schemas.openxmlformats.org/officeDocument/2006/relationships/hyperlink" Target="https://www.youtube.com/watch?v=-aZhhtKtRR0" TargetMode="External" /><Relationship Id="rId9" Type="http://schemas.openxmlformats.org/officeDocument/2006/relationships/hyperlink" Target="https://djdream.tistory.com/170" TargetMode="External"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4.png"  /><Relationship Id="rId4" Type="http://schemas.openxmlformats.org/officeDocument/2006/relationships/image" Target="../media/image1.png"  /><Relationship Id="rId5" Type="http://schemas.openxmlformats.org/officeDocument/2006/relationships/image" Target="../media/image8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4.png"  /><Relationship Id="rId4" Type="http://schemas.openxmlformats.org/officeDocument/2006/relationships/image" Target="../media/image5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.png"  /><Relationship Id="rId3" Type="http://schemas.openxmlformats.org/officeDocument/2006/relationships/image" Target="../media/image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78519" y="1196752"/>
            <a:ext cx="7772400" cy="864096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en-US" altLang="ko-KR" sz="28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800" b="1">
                <a:latin typeface="High Tower Text"/>
              </a:rPr>
              <a:t> </a:t>
            </a:r>
            <a:r>
              <a:rPr lang="en-US" altLang="ko-KR" sz="28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800" b="1">
                <a:latin typeface="High Tower Text"/>
              </a:rPr>
              <a:t> </a:t>
            </a:r>
            <a:r>
              <a:rPr lang="en-US" altLang="ko-KR" sz="28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International</a:t>
            </a:r>
            <a:r>
              <a:rPr lang="en-US" altLang="ko-KR" sz="2800" b="1">
                <a:latin typeface="High Tower Text"/>
              </a:rPr>
              <a:t> </a:t>
            </a:r>
            <a:r>
              <a:rPr lang="en-US" altLang="ko-KR" sz="28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</a:t>
            </a:r>
            <a:endParaRPr lang="en-US" altLang="ko-KR" sz="2800" b="1">
              <a:solidFill>
                <a:schemeClr val="tx1">
                  <a:lumMod val="65000"/>
                  <a:lumOff val="35000"/>
                </a:schemeClr>
              </a:solidFill>
              <a:latin typeface="High Tower Text"/>
            </a:endParaRPr>
          </a:p>
        </p:txBody>
      </p:sp>
      <p:pic>
        <p:nvPicPr>
          <p:cNvPr id="4" name="_x188080296" descr="EMB000017e85d15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908720"/>
            <a:ext cx="5364088" cy="97239"/>
          </a:xfrm>
          <a:prstGeom prst="rect">
            <a:avLst/>
          </a:prstGeom>
          <a:noFill/>
        </p:spPr>
      </p:pic>
      <p:pic>
        <p:nvPicPr>
          <p:cNvPr id="5" name="_x43514016" descr="EMB000010c87a5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766551" y="2442414"/>
            <a:ext cx="7596336" cy="3938914"/>
          </a:xfrm>
          <a:prstGeom prst="rect">
            <a:avLst/>
          </a:prstGeom>
          <a:noFill/>
        </p:spPr>
      </p:pic>
      <p:pic>
        <p:nvPicPr>
          <p:cNvPr id="3" name="Steve Barakatt   Flying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 rotWithShape="1">
          <a:blip r:embed="rId6"/>
          <a:stretch>
            <a:fillRect/>
          </a:stretch>
        </p:blipFill>
        <p:spPr>
          <a:xfrm>
            <a:off x="-620329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84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_x188080296" descr="EMB000017e85d15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908721"/>
            <a:ext cx="4860032" cy="88102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2868761"/>
            <a:ext cx="3851920" cy="398660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Rectangle 5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제목 1"/>
          <p:cNvSpPr txBox="1"/>
          <p:nvPr/>
        </p:nvSpPr>
        <p:spPr>
          <a:xfrm>
            <a:off x="1535745" y="1988840"/>
            <a:ext cx="6408712" cy="1311969"/>
          </a:xfrm>
          <a:prstGeom prst="rect">
            <a:avLst/>
          </a:prstGeom>
          <a:effectLst/>
        </p:spPr>
        <p:txBody>
          <a:bodyPr vert="horz" lIns="91440" tIns="45720" rIns="91440" bIns="4572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ko-KR" altLang="en-US" sz="7200" b="1">
                <a:solidFill>
                  <a:srgbClr val="ff0000"/>
                </a:solidFill>
                <a:latin typeface="-윤고딕140"/>
                <a:ea typeface="-윤고딕140"/>
                <a:cs typeface="한컴바탕"/>
              </a:rPr>
              <a:t>반</a:t>
            </a:r>
            <a:r>
              <a:rPr lang="ko-KR" altLang="en-US" sz="7200" b="1">
                <a:solidFill>
                  <a:srgbClr val="ffc000"/>
                </a:solidFill>
                <a:latin typeface="-윤고딕140"/>
                <a:ea typeface="-윤고딕140"/>
                <a:cs typeface="한컴바탕"/>
              </a:rPr>
              <a:t>갑</a:t>
            </a:r>
            <a:r>
              <a:rPr lang="ko-KR" altLang="en-US" sz="7200" b="1">
                <a:solidFill>
                  <a:srgbClr val="00b050"/>
                </a:solidFill>
                <a:latin typeface="-윤고딕140"/>
                <a:ea typeface="-윤고딕140"/>
                <a:cs typeface="한컴바탕"/>
              </a:rPr>
              <a:t>습</a:t>
            </a:r>
            <a:r>
              <a:rPr lang="ko-KR" altLang="en-US" sz="7200" b="1">
                <a:solidFill>
                  <a:srgbClr val="00b0f0"/>
                </a:solidFill>
                <a:latin typeface="-윤고딕140"/>
                <a:ea typeface="-윤고딕140"/>
                <a:cs typeface="한컴바탕"/>
              </a:rPr>
              <a:t>니</a:t>
            </a:r>
            <a:r>
              <a:rPr lang="ko-KR" altLang="en-US" sz="7200" b="1">
                <a:solidFill>
                  <a:schemeClr val="accent4"/>
                </a:solidFill>
                <a:latin typeface="-윤고딕140"/>
                <a:ea typeface="-윤고딕140"/>
                <a:cs typeface="한컴바탕"/>
              </a:rPr>
              <a:t>다</a:t>
            </a:r>
            <a:r>
              <a:rPr lang="en-US" altLang="ko-KR" sz="7200" b="1">
                <a:solidFill>
                  <a:schemeClr val="tx2">
                    <a:lumMod val="75000"/>
                  </a:schemeClr>
                </a:solidFill>
                <a:latin typeface="-윤고딕140"/>
                <a:ea typeface="-윤고딕140"/>
                <a:cs typeface="한컴바탕"/>
              </a:rPr>
              <a:t>.</a:t>
            </a:r>
            <a:endParaRPr lang="en-US" altLang="ko-KR" sz="7200" b="1">
              <a:solidFill>
                <a:schemeClr val="tx2">
                  <a:lumMod val="75000"/>
                </a:schemeClr>
              </a:solidFill>
              <a:latin typeface="-윤고딕140"/>
              <a:ea typeface="-윤고딕140"/>
              <a:cs typeface="한컴바탕"/>
            </a:endParaRPr>
          </a:p>
        </p:txBody>
      </p:sp>
      <p:pic>
        <p:nvPicPr>
          <p:cNvPr id="9" name="Picture 2">
            <a:hlinkClick r:id="rId4" action="ppaction://hlinkfile"/>
          </p:cNvPr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876005" y="5268616"/>
            <a:ext cx="1728192" cy="112684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제목 1"/>
          <p:cNvSpPr txBox="1"/>
          <p:nvPr/>
        </p:nvSpPr>
        <p:spPr>
          <a:xfrm>
            <a:off x="4474325" y="673497"/>
            <a:ext cx="4669675" cy="470448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en-US" altLang="ko-KR" sz="20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Int’l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   </a:t>
            </a:r>
            <a:r>
              <a:rPr lang="ko-KR" altLang="en-US" sz="1800" b="1">
                <a:solidFill>
                  <a:srgbClr val="0070c0"/>
                </a:solidFill>
                <a:latin typeface="High Tower Text"/>
              </a:rPr>
              <a:t>조승원</a:t>
            </a:r>
            <a:endParaRPr lang="ko-KR" altLang="en-US" sz="1800" b="1">
              <a:solidFill>
                <a:srgbClr val="0070c0"/>
              </a:solidFill>
              <a:latin typeface="High Tower Text"/>
            </a:endParaRPr>
          </a:p>
        </p:txBody>
      </p:sp>
      <p:sp>
        <p:nvSpPr>
          <p:cNvPr id="11" name="제목 25"/>
          <p:cNvSpPr txBox="1"/>
          <p:nvPr/>
        </p:nvSpPr>
        <p:spPr>
          <a:xfrm>
            <a:off x="610753" y="3501008"/>
            <a:ext cx="8229600" cy="712216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kumimoji="0" lang="ko-KR" altLang="en-US" sz="2800" b="1" mc:Ignorable="hp" hp:hslEmbossed="0">
                <a:solidFill>
                  <a:schemeClr val="bg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안산해솔중학교 수학과 조승원</a:t>
            </a:r>
            <a:endParaRPr xmlns:mc="http://schemas.openxmlformats.org/markup-compatibility/2006" xmlns:hp="http://schemas.haansoft.com/office/presentation/8.0" kumimoji="0" lang="ko-KR" altLang="en-US" sz="2800" b="1" mc:Ignorable="hp" hp:hslEmbossed="0">
              <a:solidFill>
                <a:schemeClr val="bg1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/>
              <a:ea typeface="HY헤드라인M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flipH="1">
            <a:off x="5364088" y="2875679"/>
            <a:ext cx="3775510" cy="398660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52" name="_x188080296" descr="EMB000017e85d15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908720"/>
            <a:ext cx="4812341" cy="87237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title" idx="0"/>
          </p:nvPr>
        </p:nvSpPr>
        <p:spPr>
          <a:xfrm>
            <a:off x="4474325" y="673497"/>
            <a:ext cx="4669675" cy="470448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en-US" altLang="ko-KR" sz="20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Int’l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   </a:t>
            </a:r>
            <a:r>
              <a:rPr lang="ko-KR" altLang="en-US" sz="1800" b="1">
                <a:solidFill>
                  <a:srgbClr val="0070c0"/>
                </a:solidFill>
                <a:latin typeface="High Tower Text"/>
              </a:rPr>
              <a:t>조승원</a:t>
            </a:r>
            <a:endParaRPr lang="ko-KR" altLang="en-US" sz="1800" b="1">
              <a:solidFill>
                <a:srgbClr val="0070c0"/>
              </a:solidFill>
              <a:latin typeface="High Tower Text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28" name="제목 25"/>
          <p:cNvSpPr txBox="1"/>
          <p:nvPr/>
        </p:nvSpPr>
        <p:spPr>
          <a:xfrm>
            <a:off x="407085" y="1492648"/>
            <a:ext cx="8229600" cy="712216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kumimoji="0" lang="ko-KR" altLang="en-US" sz="3600" b="1" mc:Ignorable="hp" hp:hslEmbossed="0">
                <a:solidFill>
                  <a:schemeClr val="bg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영화를 통해 수학교육의 대중화를 꿈꾸다</a:t>
            </a:r>
            <a:r>
              <a:rPr xmlns:mc="http://schemas.openxmlformats.org/markup-compatibility/2006" xmlns:hp="http://schemas.haansoft.com/office/presentation/8.0" kumimoji="0" lang="en-US" altLang="ko-KR" sz="3600" b="1" mc:Ignorable="hp" hp:hslEmbossed="0">
                <a:solidFill>
                  <a:schemeClr val="bg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.</a:t>
            </a:r>
            <a:endParaRPr xmlns:mc="http://schemas.openxmlformats.org/markup-compatibility/2006" xmlns:hp="http://schemas.haansoft.com/office/presentation/8.0" kumimoji="0" lang="en-US" altLang="ko-KR" sz="3600" b="1" mc:Ignorable="hp" hp:hslEmbossed="0">
              <a:solidFill>
                <a:schemeClr val="bg1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/>
              <a:ea typeface="HY헤드라인M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3794" y="2708920"/>
            <a:ext cx="7737093" cy="2651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800" b="1">
                <a:solidFill>
                  <a:srgbClr val="0070c0"/>
                </a:solidFill>
              </a:rPr>
              <a:t>1. </a:t>
            </a:r>
            <a:r>
              <a:rPr lang="ko-KR" altLang="en-US" sz="2800" b="1">
                <a:solidFill>
                  <a:srgbClr val="0070c0"/>
                </a:solidFill>
              </a:rPr>
              <a:t>영화를 좋아함</a:t>
            </a:r>
            <a:r>
              <a:rPr lang="en-US" altLang="ko-KR" sz="2800" b="1">
                <a:solidFill>
                  <a:srgbClr val="0070c0"/>
                </a:solidFill>
              </a:rPr>
              <a:t>.</a:t>
            </a:r>
            <a:endParaRPr lang="en-US" altLang="ko-KR" sz="2800" b="1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800" b="1">
                <a:solidFill>
                  <a:srgbClr val="7030a0"/>
                </a:solidFill>
              </a:rPr>
              <a:t>2. </a:t>
            </a:r>
            <a:r>
              <a:rPr lang="ko-KR" altLang="en-US" sz="2800" b="1">
                <a:solidFill>
                  <a:srgbClr val="7030a0"/>
                </a:solidFill>
              </a:rPr>
              <a:t>아이들의 수학적 호기심과 흥미가 유발됨</a:t>
            </a:r>
            <a:r>
              <a:rPr lang="en-US" altLang="ko-KR" sz="2800" b="1">
                <a:solidFill>
                  <a:srgbClr val="7030a0"/>
                </a:solidFill>
              </a:rPr>
              <a:t>.</a:t>
            </a:r>
            <a:endParaRPr lang="en-US" altLang="ko-KR" sz="2800" b="1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800" b="1">
                <a:solidFill>
                  <a:srgbClr val="640000"/>
                </a:solidFill>
              </a:rPr>
              <a:t>3. </a:t>
            </a:r>
            <a:r>
              <a:rPr lang="ko-KR" altLang="en-US" sz="2800" b="1">
                <a:solidFill>
                  <a:srgbClr val="640000"/>
                </a:solidFill>
              </a:rPr>
              <a:t>영화속 수학 개념</a:t>
            </a:r>
            <a:r>
              <a:rPr lang="en-US" altLang="ko-KR" sz="2800" b="1">
                <a:solidFill>
                  <a:srgbClr val="640000"/>
                </a:solidFill>
              </a:rPr>
              <a:t> </a:t>
            </a:r>
            <a:r>
              <a:rPr lang="ko-KR" altLang="en-US" sz="2800" b="1">
                <a:solidFill>
                  <a:srgbClr val="640000"/>
                </a:solidFill>
              </a:rPr>
              <a:t>또는 내용 찾기</a:t>
            </a:r>
            <a:endParaRPr lang="ko-KR" altLang="en-US" sz="2800" b="1">
              <a:solidFill>
                <a:srgbClr val="640000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800" b="1">
                <a:solidFill>
                  <a:srgbClr val="00b050"/>
                </a:solidFill>
              </a:rPr>
              <a:t>4. </a:t>
            </a:r>
            <a:r>
              <a:rPr lang="ko-KR" altLang="en-US" sz="2800" b="1">
                <a:solidFill>
                  <a:srgbClr val="00b050"/>
                </a:solidFill>
              </a:rPr>
              <a:t>수학 자료 조사 또는 활동지 작성</a:t>
            </a:r>
            <a:r>
              <a:rPr lang="en-US" altLang="ko-KR" sz="2800" b="1">
                <a:solidFill>
                  <a:srgbClr val="00b050"/>
                </a:solidFill>
              </a:rPr>
              <a:t>.</a:t>
            </a:r>
            <a:endParaRPr lang="en-US" altLang="ko-KR" sz="2800" b="1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flipH="1">
            <a:off x="5364088" y="2875679"/>
            <a:ext cx="3775510" cy="398660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52" name="_x188080296" descr="EMB000017e85d15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908720"/>
            <a:ext cx="4812341" cy="87237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title" idx="0"/>
          </p:nvPr>
        </p:nvSpPr>
        <p:spPr>
          <a:xfrm>
            <a:off x="4474325" y="673497"/>
            <a:ext cx="4669675" cy="470448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en-US" altLang="ko-KR" sz="20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Int’l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   </a:t>
            </a:r>
            <a:r>
              <a:rPr lang="ko-KR" altLang="en-US" sz="1800" b="1">
                <a:solidFill>
                  <a:srgbClr val="0070c0"/>
                </a:solidFill>
                <a:latin typeface="High Tower Text"/>
              </a:rPr>
              <a:t>조승원</a:t>
            </a:r>
            <a:endParaRPr lang="ko-KR" altLang="en-US" sz="1800" b="1">
              <a:solidFill>
                <a:srgbClr val="0070c0"/>
              </a:solidFill>
              <a:latin typeface="High Tower Text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28" name="제목 25"/>
          <p:cNvSpPr txBox="1"/>
          <p:nvPr/>
        </p:nvSpPr>
        <p:spPr>
          <a:xfrm>
            <a:off x="407085" y="1492648"/>
            <a:ext cx="8229600" cy="712216"/>
          </a:xfrm>
          <a:prstGeom prst="rect">
            <a:avLst/>
          </a:prstGeom>
        </p:spPr>
        <p:txBody>
          <a:bodyPr anchor="ctr">
            <a:normAutofit lnSpcReduction="10000"/>
          </a:bodyPr>
          <a:lstStyle/>
          <a:p>
            <a:pPr>
              <a:spcAft>
                <a:spcPts val="0"/>
              </a:spcAft>
              <a:defRPr/>
            </a:pPr>
            <a:r>
              <a:rPr lang="ko-KR" altLang="en-US" sz="3600" b="1" cap="all">
                <a:solidFill>
                  <a:schemeClr val="bg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/>
                <a:ea typeface="HY헤드라인M"/>
                <a:cs typeface="Arial"/>
              </a:rPr>
              <a:t>인생작 </a:t>
            </a:r>
            <a:r>
              <a:rPr lang="en-US" altLang="ko-KR" sz="3600" b="1" cap="all">
                <a:solidFill>
                  <a:schemeClr val="bg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/>
                <a:ea typeface="HY헤드라인M"/>
                <a:cs typeface="Arial"/>
              </a:rPr>
              <a:t>‘</a:t>
            </a:r>
            <a:r>
              <a:rPr lang="ko-KR" altLang="en-US" sz="3600" b="1" cap="all">
                <a:solidFill>
                  <a:schemeClr val="bg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/>
                <a:ea typeface="HY헤드라인M"/>
                <a:cs typeface="Arial"/>
              </a:rPr>
              <a:t>뷰티풀 마인드</a:t>
            </a:r>
            <a:r>
              <a:rPr lang="en-US" altLang="ko-KR" sz="3600" b="1" cap="all">
                <a:solidFill>
                  <a:schemeClr val="bg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/>
                <a:ea typeface="HY헤드라인M"/>
                <a:cs typeface="Arial"/>
              </a:rPr>
              <a:t>’</a:t>
            </a:r>
            <a:endParaRPr lang="en-US" altLang="ko-KR" sz="3600" b="1" cap="all">
              <a:solidFill>
                <a:schemeClr val="bg1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Century Gothic"/>
              <a:ea typeface="HY헤드라인M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1999" y="2542252"/>
            <a:ext cx="4464497" cy="3018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ko-KR" altLang="en-US" sz="2400" b="1">
                <a:solidFill>
                  <a:srgbClr val="0070c0"/>
                </a:solidFill>
              </a:rPr>
              <a:t>수학자 존내쉬의 삶과 업적</a:t>
            </a:r>
            <a:endParaRPr lang="ko-KR" altLang="en-US" sz="2400" b="1">
              <a:solidFill>
                <a:srgbClr val="0070c0"/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ko-KR" altLang="en-US" sz="2400" b="1">
                <a:solidFill>
                  <a:srgbClr val="7030a0"/>
                </a:solidFill>
              </a:rPr>
              <a:t>반전 있는 드라마</a:t>
            </a:r>
            <a:endParaRPr lang="en-US" altLang="ko-KR" sz="2400" b="1">
              <a:solidFill>
                <a:srgbClr val="7030a0"/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ko-KR" altLang="en-US" sz="2400" b="1">
                <a:solidFill>
                  <a:srgbClr val="640000"/>
                </a:solidFill>
              </a:rPr>
              <a:t>암호학자가 되고 싶다는 학생</a:t>
            </a:r>
            <a:endParaRPr lang="ko-KR" altLang="en-US" sz="2400" b="1">
              <a:solidFill>
                <a:srgbClr val="640000"/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ko-KR" altLang="en-US" sz="2400" b="1">
                <a:solidFill>
                  <a:srgbClr val="00b050"/>
                </a:solidFill>
              </a:rPr>
              <a:t>수학내용 찾기 및 소감문작성</a:t>
            </a:r>
            <a:endParaRPr lang="ko-KR" altLang="en-US" sz="2400" b="1">
              <a:solidFill>
                <a:srgbClr val="00b050"/>
              </a:solidFill>
            </a:endParaRPr>
          </a:p>
        </p:txBody>
      </p:sp>
      <p:pic>
        <p:nvPicPr>
          <p:cNvPr id="2053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55576" y="2420888"/>
            <a:ext cx="3456384" cy="37391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flipH="1">
            <a:off x="5364088" y="2875679"/>
            <a:ext cx="3775510" cy="398660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52" name="_x188080296" descr="EMB000017e85d15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908720"/>
            <a:ext cx="4812341" cy="87237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title" idx="0"/>
          </p:nvPr>
        </p:nvSpPr>
        <p:spPr>
          <a:xfrm>
            <a:off x="4474325" y="673497"/>
            <a:ext cx="4669675" cy="470448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en-US" altLang="ko-KR" sz="20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Int’l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   </a:t>
            </a:r>
            <a:r>
              <a:rPr lang="ko-KR" altLang="en-US" sz="1800" b="1">
                <a:solidFill>
                  <a:srgbClr val="0070c0"/>
                </a:solidFill>
                <a:latin typeface="High Tower Text"/>
              </a:rPr>
              <a:t>조승원</a:t>
            </a:r>
            <a:endParaRPr lang="ko-KR" altLang="en-US" sz="1800" b="1">
              <a:solidFill>
                <a:srgbClr val="0070c0"/>
              </a:solidFill>
              <a:latin typeface="High Tower Text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28" name="제목 25"/>
          <p:cNvSpPr txBox="1"/>
          <p:nvPr/>
        </p:nvSpPr>
        <p:spPr>
          <a:xfrm>
            <a:off x="407085" y="1492648"/>
            <a:ext cx="8229600" cy="712216"/>
          </a:xfrm>
          <a:prstGeom prst="rect">
            <a:avLst/>
          </a:prstGeom>
        </p:spPr>
        <p:txBody>
          <a:bodyPr anchor="ctr">
            <a:normAutofit lnSpcReduction="10000"/>
          </a:bodyPr>
          <a:lstStyle/>
          <a:p>
            <a:pPr>
              <a:spcAft>
                <a:spcPts val="0"/>
              </a:spcAft>
              <a:defRPr/>
            </a:pPr>
            <a:r>
              <a:rPr lang="ko-KR" altLang="en-US" sz="3600" b="1" cap="all">
                <a:solidFill>
                  <a:schemeClr val="bg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/>
                <a:ea typeface="HY헤드라인M"/>
                <a:cs typeface="Arial"/>
              </a:rPr>
              <a:t>미국드라마 </a:t>
            </a:r>
            <a:r>
              <a:rPr lang="en-US" altLang="ko-KR" sz="3600" b="1" cap="all">
                <a:solidFill>
                  <a:schemeClr val="bg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/>
                <a:ea typeface="HY헤드라인M"/>
                <a:cs typeface="Arial"/>
              </a:rPr>
              <a:t>‘</a:t>
            </a:r>
            <a:r>
              <a:rPr lang="ko-KR" altLang="en-US" sz="3600" b="1" cap="all">
                <a:solidFill>
                  <a:schemeClr val="bg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/>
                <a:ea typeface="HY헤드라인M"/>
                <a:cs typeface="Arial"/>
              </a:rPr>
              <a:t>넘버스</a:t>
            </a:r>
            <a:r>
              <a:rPr lang="en-US" altLang="ko-KR" sz="3600" b="1" cap="all">
                <a:solidFill>
                  <a:schemeClr val="bg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Century Gothic"/>
                <a:ea typeface="HY헤드라인M"/>
                <a:cs typeface="Arial"/>
              </a:rPr>
              <a:t>’</a:t>
            </a:r>
            <a:endParaRPr lang="en-US" altLang="ko-KR" sz="3600" b="1" cap="all">
              <a:solidFill>
                <a:schemeClr val="bg1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Century Gothic"/>
              <a:ea typeface="HY헤드라인M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1999" y="2542252"/>
            <a:ext cx="4464497" cy="3018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altLang="ko-KR" sz="2400" b="1">
                <a:solidFill>
                  <a:srgbClr val="0070c0"/>
                </a:solidFill>
              </a:rPr>
              <a:t>7</a:t>
            </a:r>
            <a:r>
              <a:rPr lang="ko-KR" altLang="en-US" sz="2400" b="1">
                <a:solidFill>
                  <a:srgbClr val="0070c0"/>
                </a:solidFill>
              </a:rPr>
              <a:t>대 밀레니엄 난제 조사</a:t>
            </a:r>
            <a:endParaRPr lang="ko-KR" altLang="en-US" sz="2400" b="1">
              <a:solidFill>
                <a:srgbClr val="0070c0"/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en-US" altLang="ko-KR" sz="2400" b="1">
                <a:solidFill>
                  <a:srgbClr val="00b050"/>
                </a:solidFill>
              </a:rPr>
              <a:t>RSA</a:t>
            </a:r>
            <a:r>
              <a:rPr lang="ko-KR" altLang="en-US" sz="2400" b="1">
                <a:solidFill>
                  <a:srgbClr val="00b050"/>
                </a:solidFill>
              </a:rPr>
              <a:t> 인터넷 암호체계</a:t>
            </a:r>
            <a:endParaRPr lang="ko-KR" altLang="en-US" sz="2400" b="1">
              <a:solidFill>
                <a:srgbClr val="7030a0"/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ko-KR" altLang="en-US" sz="2400" b="1">
                <a:solidFill>
                  <a:srgbClr val="640000"/>
                </a:solidFill>
              </a:rPr>
              <a:t>필즈상의 역사와 의미</a:t>
            </a:r>
            <a:endParaRPr lang="ko-KR" altLang="en-US" sz="2400" b="1">
              <a:solidFill>
                <a:srgbClr val="640000"/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ko-KR" altLang="en-US" sz="2400" b="1">
                <a:solidFill>
                  <a:srgbClr val="7030a0"/>
                </a:solidFill>
              </a:rPr>
              <a:t>리만가설</a:t>
            </a:r>
            <a:r>
              <a:rPr lang="en-US" altLang="ko-KR" sz="2400" b="1">
                <a:solidFill>
                  <a:srgbClr val="7030a0"/>
                </a:solidFill>
              </a:rPr>
              <a:t>(NHK </a:t>
            </a:r>
            <a:r>
              <a:rPr lang="ko-KR" altLang="en-US" sz="2400" b="1">
                <a:solidFill>
                  <a:srgbClr val="7030a0"/>
                </a:solidFill>
              </a:rPr>
              <a:t>다큐감상</a:t>
            </a:r>
            <a:r>
              <a:rPr lang="en-US" altLang="ko-KR" sz="2400" b="1">
                <a:solidFill>
                  <a:srgbClr val="7030a0"/>
                </a:solidFill>
              </a:rPr>
              <a:t>)</a:t>
            </a:r>
            <a:endParaRPr lang="en-US" altLang="ko-KR" sz="2400" b="1">
              <a:solidFill>
                <a:srgbClr val="7030a0"/>
              </a:solidFill>
            </a:endParaRPr>
          </a:p>
        </p:txBody>
      </p:sp>
      <p:pic>
        <p:nvPicPr>
          <p:cNvPr id="2054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21650" y="2547814"/>
            <a:ext cx="3230270" cy="34398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 flipH="1">
            <a:off x="5364088" y="2875679"/>
            <a:ext cx="3775510" cy="398660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52" name="_x188080296" descr="EMB000017e85d15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0" y="908720"/>
            <a:ext cx="4812341" cy="87237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title" idx="0"/>
          </p:nvPr>
        </p:nvSpPr>
        <p:spPr>
          <a:xfrm>
            <a:off x="4474325" y="673497"/>
            <a:ext cx="4669675" cy="470448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en-US" altLang="ko-KR" sz="20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Int’l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   </a:t>
            </a:r>
            <a:r>
              <a:rPr lang="ko-KR" altLang="en-US" sz="1800" b="1">
                <a:solidFill>
                  <a:srgbClr val="0070c0"/>
                </a:solidFill>
                <a:latin typeface="High Tower Text"/>
              </a:rPr>
              <a:t>조승원</a:t>
            </a:r>
            <a:endParaRPr lang="ko-KR" altLang="en-US" sz="1800" b="1">
              <a:solidFill>
                <a:srgbClr val="0070c0"/>
              </a:solidFill>
              <a:latin typeface="High Tower Text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제목 25"/>
          <p:cNvSpPr txBox="1"/>
          <p:nvPr/>
        </p:nvSpPr>
        <p:spPr>
          <a:xfrm>
            <a:off x="407085" y="1124744"/>
            <a:ext cx="8229600" cy="864096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/>
          <a:p>
            <a:pPr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kumimoji="0" lang="ko-KR" altLang="en-US" sz="3600" b="1" mc:Ignorable="hp" hp:hslEmbossed="0">
                <a:solidFill>
                  <a:schemeClr val="bg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영상으로 수학 만나기 </a:t>
            </a:r>
            <a:endParaRPr xmlns:mc="http://schemas.openxmlformats.org/markup-compatibility/2006" xmlns:hp="http://schemas.haansoft.com/office/presentation/8.0" kumimoji="0" lang="ko-KR" altLang="en-US" sz="3600" b="1" mc:Ignorable="hp" hp:hslEmbossed="0">
              <a:solidFill>
                <a:schemeClr val="bg1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/>
              <a:ea typeface="HY헤드라인M"/>
              <a:cs typeface="Arial"/>
            </a:endParaRPr>
          </a:p>
          <a:p>
            <a:pPr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영화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 드라마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 각종 수학 강연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EBS, BBC, NHK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다큐멘터리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등 활용중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)</a:t>
            </a:r>
            <a:endParaRPr xmlns:mc="http://schemas.openxmlformats.org/markup-compatibility/2006" xmlns:hp="http://schemas.haansoft.com/office/presentation/8.0" kumimoji="0" lang="en-US" altLang="ko-KR" sz="2000" b="1" mc:Ignorable="hp" hp:hslEmbossed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/>
              <a:ea typeface="HY헤드라인M"/>
              <a:cs typeface="Arial"/>
            </a:endParaRPr>
          </a:p>
        </p:txBody>
      </p:sp>
      <p:sp>
        <p:nvSpPr>
          <p:cNvPr id="2" name="모서리가 둥근 직사각형 1"/>
          <p:cNvSpPr/>
          <p:nvPr/>
        </p:nvSpPr>
        <p:spPr>
          <a:xfrm>
            <a:off x="683568" y="5373216"/>
            <a:ext cx="3812174" cy="576064"/>
          </a:xfrm>
          <a:prstGeom prst="roundRect">
            <a:avLst>
              <a:gd name="adj" fmla="val 16667"/>
            </a:avLst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아래쪽 화살표 3"/>
          <p:cNvSpPr/>
          <p:nvPr/>
        </p:nvSpPr>
        <p:spPr>
          <a:xfrm rot="2724342">
            <a:off x="2740916" y="5066474"/>
            <a:ext cx="430311" cy="688074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53" name="object 3"/>
          <p:cNvSpPr txBox="1"/>
          <p:nvPr/>
        </p:nvSpPr>
        <p:spPr>
          <a:xfrm>
            <a:off x="827584" y="1988840"/>
            <a:ext cx="6984776" cy="4569063"/>
          </a:xfrm>
          <a:prstGeom prst="rect">
            <a:avLst/>
          </a:prstGeom>
        </p:spPr>
        <p:txBody>
          <a:bodyPr vert="horz" wrap="square" lIns="0" tIns="8509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670"/>
              </a:spcBef>
              <a:defRPr/>
            </a:pPr>
            <a:r>
              <a:rPr sz="1300" b="1" spc="-5">
                <a:latin typeface="맑은 고딕"/>
                <a:cs typeface="맑은 고딕"/>
              </a:rPr>
              <a:t>카오스 재단</a:t>
            </a:r>
            <a:r>
              <a:rPr sz="1300" b="1" spc="-60">
                <a:latin typeface="맑은 고딕"/>
                <a:cs typeface="맑은 고딕"/>
              </a:rPr>
              <a:t> </a:t>
            </a:r>
            <a:r>
              <a:rPr sz="1300" b="1" spc="-5">
                <a:latin typeface="맑은 고딕"/>
                <a:cs typeface="맑은 고딕"/>
              </a:rPr>
              <a:t>특강</a:t>
            </a:r>
            <a:endParaRPr sz="1300" b="1" spc="-5">
              <a:latin typeface="맑은 고딕"/>
              <a:cs typeface="맑은 고딕"/>
            </a:endParaRPr>
          </a:p>
          <a:p>
            <a:pPr marL="220979" indent="-208915">
              <a:lnSpc>
                <a:spcPct val="100000"/>
              </a:lnSpc>
              <a:spcBef>
                <a:spcPts val="370"/>
              </a:spcBef>
              <a:buAutoNum type="arabicPeriod" startAt="2"/>
              <a:tabLst>
                <a:tab pos="221615" algn="l"/>
              </a:tabLst>
              <a:defRPr/>
            </a:pPr>
            <a:r>
              <a:rPr sz="1200" b="1" spc="-5">
                <a:latin typeface="함초롬바탕"/>
                <a:cs typeface="함초롬바탕"/>
              </a:rPr>
              <a:t>2017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서울대학교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공개강연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: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피카츄는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뚱뚱할까?</a:t>
            </a:r>
            <a:endParaRPr sz="1200" b="1" spc="-5">
              <a:latin typeface="함초롬바탕"/>
              <a:cs typeface="함초롬바탕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  <a:defRPr/>
            </a:pPr>
            <a:r>
              <a:rPr sz="1000" spc="-5">
                <a:latin typeface="함초롬바탕"/>
                <a:cs typeface="함초롬바탕"/>
              </a:rPr>
              <a:t>1부(0:36)</a:t>
            </a:r>
            <a:r>
              <a:rPr sz="1000" spc="204">
                <a:latin typeface="함초롬바탕"/>
                <a:cs typeface="함초롬바탕"/>
              </a:rPr>
              <a:t> </a:t>
            </a:r>
            <a:r>
              <a:rPr sz="1000" u="sng" spc="-5">
                <a:solidFill>
                  <a:srgbClr val="800080"/>
                </a:solidFill>
                <a:uFill>
                  <a:solidFill>
                    <a:srgbClr val="800080"/>
                  </a:solidFill>
                </a:uFill>
                <a:latin typeface="함초롬바탕"/>
                <a:cs typeface="함초롬바탕"/>
                <a:hlinkClick r:id="rId5"/>
              </a:rPr>
              <a:t>https://tv.naver.com/v/1531742</a:t>
            </a:r>
            <a:endParaRPr sz="1000" u="sng" spc="-5">
              <a:solidFill>
                <a:srgbClr val="800080"/>
              </a:solidFill>
              <a:uFill>
                <a:solidFill>
                  <a:srgbClr val="800080"/>
                </a:solidFill>
              </a:uFill>
              <a:latin typeface="함초롬바탕"/>
              <a:cs typeface="함초롬바탕"/>
            </a:endParaRPr>
          </a:p>
          <a:p>
            <a:pPr marL="220979" indent="-208915">
              <a:lnSpc>
                <a:spcPct val="100000"/>
              </a:lnSpc>
              <a:spcBef>
                <a:spcPts val="365"/>
              </a:spcBef>
              <a:buAutoNum type="arabicPeriod" startAt="3"/>
              <a:tabLst>
                <a:tab pos="221615" algn="l"/>
              </a:tabLst>
              <a:defRPr/>
            </a:pPr>
            <a:r>
              <a:rPr sz="1200" b="1" spc="-5">
                <a:latin typeface="함초롬바탕"/>
                <a:cs typeface="함초롬바탕"/>
              </a:rPr>
              <a:t>2018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봄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카오스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강연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게임이론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–</a:t>
            </a:r>
            <a:r>
              <a:rPr sz="1200" b="1" spc="245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인간의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행동을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예측하다</a:t>
            </a:r>
            <a:endParaRPr sz="1200" b="1" spc="-5">
              <a:latin typeface="함초롬바탕"/>
              <a:cs typeface="함초롬바탕"/>
            </a:endParaRPr>
          </a:p>
          <a:p>
            <a:pPr marL="12700" marR="2792730">
              <a:lnSpc>
                <a:spcPct val="133200"/>
              </a:lnSpc>
              <a:spcBef>
                <a:spcPts val="110"/>
              </a:spcBef>
              <a:defRPr/>
            </a:pPr>
            <a:r>
              <a:rPr sz="1000" spc="-5">
                <a:latin typeface="함초롬바탕"/>
                <a:cs typeface="함초롬바탕"/>
              </a:rPr>
              <a:t>⇒ 유튜브에서 </a:t>
            </a:r>
            <a:r>
              <a:rPr sz="1000">
                <a:latin typeface="함초롬바탕"/>
                <a:cs typeface="함초롬바탕"/>
              </a:rPr>
              <a:t>‘인간의 </a:t>
            </a:r>
            <a:r>
              <a:rPr sz="1000" spc="-5">
                <a:latin typeface="함초롬바탕"/>
                <a:cs typeface="함초롬바탕"/>
              </a:rPr>
              <a:t>행동을 </a:t>
            </a:r>
            <a:r>
              <a:rPr sz="1000">
                <a:latin typeface="함초롬바탕"/>
                <a:cs typeface="함초롬바탕"/>
              </a:rPr>
              <a:t>예측하다’를 </a:t>
            </a:r>
            <a:r>
              <a:rPr sz="1000" spc="-5">
                <a:latin typeface="함초롬바탕"/>
                <a:cs typeface="함초롬바탕"/>
              </a:rPr>
              <a:t>검색해서 6부작 감상  1부(0:20)</a:t>
            </a:r>
            <a:r>
              <a:rPr sz="1000" spc="-5">
                <a:solidFill>
                  <a:srgbClr val="0000ff"/>
                </a:solidFill>
                <a:latin typeface="굴림"/>
                <a:cs typeface="굴림"/>
                <a:hlinkClick r:id="rId6"/>
              </a:rPr>
              <a:t> </a:t>
            </a:r>
            <a:r>
              <a:rPr sz="1000" u="sng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굴림"/>
                <a:cs typeface="굴림"/>
                <a:hlinkClick r:id="rId6"/>
              </a:rPr>
              <a:t>https://www.youtube.com/watch?v=ID5hGvGz39o </a:t>
            </a:r>
            <a:r>
              <a:rPr sz="1000" spc="-5">
                <a:solidFill>
                  <a:srgbClr val="0000ff"/>
                </a:solidFill>
                <a:latin typeface="굴림"/>
                <a:cs typeface="굴림"/>
              </a:rPr>
              <a:t> </a:t>
            </a:r>
            <a:r>
              <a:rPr sz="1000" spc="-5">
                <a:latin typeface="함초롬바탕"/>
                <a:cs typeface="함초롬바탕"/>
              </a:rPr>
              <a:t>2부</a:t>
            </a:r>
            <a:endParaRPr sz="1000" spc="-5">
              <a:latin typeface="함초롬바탕"/>
              <a:cs typeface="함초롬바탕"/>
            </a:endParaRPr>
          </a:p>
          <a:p>
            <a:pPr marL="12700">
              <a:lnSpc>
                <a:spcPct val="100000"/>
              </a:lnSpc>
              <a:defRPr/>
            </a:pPr>
            <a:r>
              <a:rPr sz="1300" b="1" spc="95">
                <a:latin typeface="맑은 고딕"/>
                <a:cs typeface="맑은 고딕"/>
              </a:rPr>
              <a:t>Ted </a:t>
            </a:r>
            <a:r>
              <a:rPr sz="1300" b="1">
                <a:latin typeface="맑은 고딕"/>
                <a:cs typeface="맑은 고딕"/>
              </a:rPr>
              <a:t>강연 </a:t>
            </a:r>
            <a:r>
              <a:rPr sz="1300" b="1" spc="40">
                <a:latin typeface="맑은 고딕"/>
                <a:cs typeface="맑은 고딕"/>
              </a:rPr>
              <a:t>(한글 </a:t>
            </a:r>
            <a:r>
              <a:rPr sz="1300" b="1">
                <a:latin typeface="맑은 고딕"/>
                <a:cs typeface="맑은 고딕"/>
              </a:rPr>
              <a:t>번역</a:t>
            </a:r>
            <a:r>
              <a:rPr sz="1300" b="1" spc="160">
                <a:latin typeface="맑은 고딕"/>
                <a:cs typeface="맑은 고딕"/>
              </a:rPr>
              <a:t> </a:t>
            </a:r>
            <a:r>
              <a:rPr sz="1300" b="1" spc="60">
                <a:latin typeface="맑은 고딕"/>
                <a:cs typeface="맑은 고딕"/>
              </a:rPr>
              <a:t>됨)</a:t>
            </a:r>
            <a:endParaRPr sz="1300" b="1" spc="60">
              <a:latin typeface="맑은 고딕"/>
              <a:cs typeface="맑은 고딕"/>
            </a:endParaRPr>
          </a:p>
          <a:p>
            <a:pPr marL="220979" indent="-208915">
              <a:lnSpc>
                <a:spcPct val="100000"/>
              </a:lnSpc>
              <a:spcBef>
                <a:spcPts val="530"/>
              </a:spcBef>
              <a:buAutoNum type="arabicPeriod" startAt="4"/>
              <a:tabLst>
                <a:tab pos="221615" algn="l"/>
              </a:tabLst>
              <a:defRPr/>
            </a:pPr>
            <a:r>
              <a:rPr sz="1200" b="1" spc="-5">
                <a:latin typeface="함초롬바탕"/>
                <a:cs typeface="함초롬바탕"/>
              </a:rPr>
              <a:t>수학 강연 3종</a:t>
            </a:r>
            <a:r>
              <a:rPr sz="1200" b="1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세트</a:t>
            </a:r>
            <a:endParaRPr sz="1200" b="1" spc="-5">
              <a:latin typeface="함초롬바탕"/>
              <a:cs typeface="함초롬바탕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  <a:defRPr/>
            </a:pPr>
            <a:r>
              <a:rPr sz="1000" spc="-5">
                <a:latin typeface="함초롬바탕"/>
                <a:cs typeface="함초롬바탕"/>
              </a:rPr>
              <a:t>1부 사랑의 수학 (0:17)</a:t>
            </a:r>
            <a:r>
              <a:rPr sz="1000" spc="-60">
                <a:latin typeface="함초롬바탕"/>
                <a:cs typeface="함초롬바탕"/>
              </a:rPr>
              <a:t> </a:t>
            </a:r>
            <a:r>
              <a:rPr sz="1000" u="sng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굴림"/>
                <a:cs typeface="굴림"/>
                <a:hlinkClick r:id="rId7"/>
              </a:rPr>
              <a:t>https://www.youtube.com/watch?v=ZEpU1H5BuR4</a:t>
            </a:r>
            <a:endParaRPr sz="1000" u="sng" spc="-5">
              <a:solidFill>
                <a:srgbClr val="0000ff"/>
              </a:solidFill>
              <a:uFill>
                <a:solidFill>
                  <a:srgbClr val="0000ff"/>
                </a:solidFill>
              </a:uFill>
              <a:latin typeface="굴림"/>
              <a:cs typeface="굴림"/>
            </a:endParaRPr>
          </a:p>
          <a:p>
            <a:pPr marL="12700">
              <a:lnSpc>
                <a:spcPct val="100000"/>
              </a:lnSpc>
              <a:spcBef>
                <a:spcPts val="825"/>
              </a:spcBef>
              <a:defRPr/>
            </a:pPr>
            <a:r>
              <a:rPr sz="1300" b="1" spc="208">
                <a:latin typeface="맑은 고딕"/>
                <a:cs typeface="맑은 고딕"/>
              </a:rPr>
              <a:t>EBS </a:t>
            </a:r>
            <a:r>
              <a:rPr sz="1300" b="1" spc="-5">
                <a:latin typeface="맑은 고딕"/>
                <a:cs typeface="맑은 고딕"/>
              </a:rPr>
              <a:t>다큐프라임</a:t>
            </a:r>
            <a:r>
              <a:rPr sz="1300" b="1" spc="175">
                <a:latin typeface="맑은 고딕"/>
                <a:cs typeface="맑은 고딕"/>
              </a:rPr>
              <a:t> </a:t>
            </a:r>
            <a:r>
              <a:rPr sz="1300" b="1">
                <a:latin typeface="맑은 고딕"/>
                <a:cs typeface="맑은 고딕"/>
              </a:rPr>
              <a:t>특강</a:t>
            </a:r>
            <a:endParaRPr sz="1300" b="1">
              <a:latin typeface="맑은 고딕"/>
              <a:cs typeface="맑은 고딕"/>
            </a:endParaRPr>
          </a:p>
          <a:p>
            <a:pPr marL="220979" indent="-208915">
              <a:lnSpc>
                <a:spcPct val="100000"/>
              </a:lnSpc>
              <a:spcBef>
                <a:spcPts val="530"/>
              </a:spcBef>
              <a:buAutoNum type="arabicPeriod" startAt="5"/>
              <a:tabLst>
                <a:tab pos="221615" algn="l"/>
              </a:tabLst>
              <a:defRPr/>
            </a:pPr>
            <a:r>
              <a:rPr sz="1200" b="1" spc="-5">
                <a:latin typeface="함초롬바탕"/>
                <a:cs typeface="함초롬바탕"/>
              </a:rPr>
              <a:t>EBS</a:t>
            </a:r>
            <a:r>
              <a:rPr sz="1200" b="1" spc="240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다큐프라임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넘버스(286회)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-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2부</a:t>
            </a:r>
            <a:r>
              <a:rPr sz="1200" b="1" spc="240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천국의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사다리,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∞(무한)</a:t>
            </a:r>
            <a:endParaRPr sz="1200" b="1" spc="-5">
              <a:latin typeface="함초롬바탕"/>
              <a:cs typeface="함초롬바탕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  <a:defRPr/>
            </a:pPr>
            <a:r>
              <a:rPr sz="1000" spc="-5">
                <a:latin typeface="함초롬바탕"/>
                <a:cs typeface="함초롬바탕"/>
              </a:rPr>
              <a:t>(0:48)</a:t>
            </a:r>
            <a:r>
              <a:rPr sz="1000" spc="200">
                <a:latin typeface="함초롬바탕"/>
                <a:cs typeface="함초롬바탕"/>
              </a:rPr>
              <a:t> </a:t>
            </a:r>
            <a:r>
              <a:rPr sz="1000" u="sng" spc="-5">
                <a:solidFill>
                  <a:srgbClr val="800080"/>
                </a:solidFill>
                <a:uFill>
                  <a:solidFill>
                    <a:srgbClr val="800080"/>
                  </a:solidFill>
                </a:uFill>
                <a:latin typeface="굴림"/>
                <a:cs typeface="굴림"/>
                <a:hlinkClick r:id="rId8"/>
              </a:rPr>
              <a:t>https://www.youtube.com/watch?v=-aZhhtKtRR0</a:t>
            </a:r>
            <a:endParaRPr sz="1000" u="sng" spc="-5">
              <a:solidFill>
                <a:srgbClr val="800080"/>
              </a:solidFill>
              <a:uFill>
                <a:solidFill>
                  <a:srgbClr val="800080"/>
                </a:solidFill>
              </a:uFill>
              <a:latin typeface="굴림"/>
              <a:cs typeface="굴림"/>
            </a:endParaRPr>
          </a:p>
          <a:p>
            <a:pPr marL="220979" indent="-208915">
              <a:lnSpc>
                <a:spcPct val="100000"/>
              </a:lnSpc>
              <a:spcBef>
                <a:spcPts val="375"/>
              </a:spcBef>
              <a:buAutoNum type="arabicPeriod" startAt="6"/>
              <a:tabLst>
                <a:tab pos="221615" algn="l"/>
              </a:tabLst>
              <a:defRPr/>
            </a:pPr>
            <a:r>
              <a:rPr sz="1200" b="1" spc="-5">
                <a:latin typeface="함초롬바탕"/>
                <a:cs typeface="함초롬바탕"/>
              </a:rPr>
              <a:t>EBS</a:t>
            </a:r>
            <a:r>
              <a:rPr sz="1200" b="1" spc="240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다큐프라임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넘버스(289회)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-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5부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천공의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수,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허수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I</a:t>
            </a:r>
            <a:endParaRPr sz="1200" b="1" spc="-5">
              <a:latin typeface="함초롬바탕"/>
              <a:cs typeface="함초롬바탕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defRPr/>
            </a:pPr>
            <a:endParaRPr sz="1000" spc="-5">
              <a:latin typeface="함초롬바탕"/>
              <a:cs typeface="함초롬바탕"/>
            </a:endParaRPr>
          </a:p>
          <a:p>
            <a:pPr marL="12700">
              <a:lnSpc>
                <a:spcPct val="100000"/>
              </a:lnSpc>
              <a:defRPr/>
            </a:pPr>
            <a:r>
              <a:rPr sz="1300" b="1" spc="-5">
                <a:latin typeface="맑은 고딕"/>
                <a:cs typeface="맑은 고딕"/>
              </a:rPr>
              <a:t>수학의 </a:t>
            </a:r>
            <a:r>
              <a:rPr sz="1300" b="1" spc="25">
                <a:latin typeface="맑은 고딕"/>
                <a:cs typeface="맑은 고딕"/>
              </a:rPr>
              <a:t>3대</a:t>
            </a:r>
            <a:r>
              <a:rPr sz="1300" b="1" spc="-70">
                <a:latin typeface="맑은 고딕"/>
                <a:cs typeface="맑은 고딕"/>
              </a:rPr>
              <a:t> </a:t>
            </a:r>
            <a:r>
              <a:rPr sz="1300" b="1" spc="-5">
                <a:latin typeface="맑은 고딕"/>
                <a:cs typeface="맑은 고딕"/>
              </a:rPr>
              <a:t>난제</a:t>
            </a:r>
            <a:endParaRPr sz="1300" b="1" spc="-5">
              <a:latin typeface="맑은 고딕"/>
              <a:cs typeface="맑은 고딕"/>
            </a:endParaRPr>
          </a:p>
          <a:p>
            <a:pPr marL="220979" indent="-208915">
              <a:lnSpc>
                <a:spcPct val="100000"/>
              </a:lnSpc>
              <a:spcBef>
                <a:spcPts val="540"/>
              </a:spcBef>
              <a:buAutoNum type="arabicPeriod" startAt="9"/>
              <a:tabLst>
                <a:tab pos="221615" algn="l"/>
              </a:tabLst>
              <a:defRPr/>
            </a:pPr>
            <a:r>
              <a:rPr sz="1200" b="1" spc="-5">
                <a:latin typeface="함초롬바탕"/>
                <a:cs typeface="함초롬바탕"/>
              </a:rPr>
              <a:t>일본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NHK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다큐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–</a:t>
            </a:r>
            <a:r>
              <a:rPr sz="1200" b="1" spc="229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마성의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난제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리만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가설(0:49)</a:t>
            </a:r>
            <a:endParaRPr sz="1200" b="1" spc="-5">
              <a:latin typeface="함초롬바탕"/>
              <a:cs typeface="함초롬바탕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  <a:defRPr/>
            </a:pPr>
            <a:r>
              <a:rPr sz="1000" u="sng" spc="-5">
                <a:solidFill>
                  <a:srgbClr val="800080"/>
                </a:solidFill>
                <a:uFill>
                  <a:solidFill>
                    <a:srgbClr val="800080"/>
                  </a:solidFill>
                </a:uFill>
                <a:latin typeface="함초롬바탕"/>
                <a:cs typeface="함초롬바탕"/>
                <a:hlinkClick r:id="rId9"/>
              </a:rPr>
              <a:t>https://djdream.tistory.com/170</a:t>
            </a:r>
            <a:endParaRPr sz="1000" u="sng" spc="-5">
              <a:solidFill>
                <a:srgbClr val="800080"/>
              </a:solidFill>
              <a:uFill>
                <a:solidFill>
                  <a:srgbClr val="800080"/>
                </a:solidFill>
              </a:uFill>
              <a:latin typeface="함초롬바탕"/>
              <a:cs typeface="함초롬바탕"/>
            </a:endParaRPr>
          </a:p>
          <a:p>
            <a:pPr marL="304800" indent="-292735">
              <a:lnSpc>
                <a:spcPct val="100000"/>
              </a:lnSpc>
              <a:spcBef>
                <a:spcPts val="365"/>
              </a:spcBef>
              <a:buAutoNum type="arabicPeriod" startAt="10"/>
              <a:tabLst>
                <a:tab pos="305435" algn="l"/>
              </a:tabLst>
              <a:defRPr/>
            </a:pPr>
            <a:r>
              <a:rPr sz="1200" b="1" spc="-5">
                <a:latin typeface="함초롬바탕"/>
                <a:cs typeface="함초롬바탕"/>
              </a:rPr>
              <a:t>영국 BBC 다큐 – 페르마의 마지막</a:t>
            </a:r>
            <a:r>
              <a:rPr sz="1200" b="1" spc="30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정리</a:t>
            </a:r>
            <a:endParaRPr sz="1200" b="1" spc="-5">
              <a:latin typeface="함초롬바탕"/>
              <a:cs typeface="함초롬바탕"/>
            </a:endParaRPr>
          </a:p>
          <a:p>
            <a:pPr marL="304800" indent="-292735">
              <a:lnSpc>
                <a:spcPct val="100000"/>
              </a:lnSpc>
              <a:spcBef>
                <a:spcPts val="475"/>
              </a:spcBef>
              <a:buAutoNum type="arabicPeriod" startAt="10"/>
              <a:tabLst>
                <a:tab pos="305435" algn="l"/>
              </a:tabLst>
              <a:defRPr/>
            </a:pPr>
            <a:r>
              <a:rPr sz="1200" b="1" spc="-5">
                <a:latin typeface="함초롬바탕"/>
                <a:cs typeface="함초롬바탕"/>
              </a:rPr>
              <a:t>한국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EBS</a:t>
            </a:r>
            <a:r>
              <a:rPr sz="1200" b="1" spc="240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다큐프라임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–</a:t>
            </a:r>
            <a:r>
              <a:rPr sz="1200" b="1" spc="245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사라진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천재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수학자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(푸앙카레의</a:t>
            </a:r>
            <a:r>
              <a:rPr sz="1200" b="1" spc="233">
                <a:latin typeface="함초롬바탕"/>
                <a:cs typeface="함초롬바탕"/>
              </a:rPr>
              <a:t> </a:t>
            </a:r>
            <a:r>
              <a:rPr sz="1200" b="1" spc="-5">
                <a:latin typeface="함초롬바탕"/>
                <a:cs typeface="함초롬바탕"/>
              </a:rPr>
              <a:t>추측)</a:t>
            </a:r>
            <a:endParaRPr sz="1200" b="1" spc="-5">
              <a:latin typeface="함초롬바탕"/>
              <a:cs typeface="함초롬바탕"/>
            </a:endParaRPr>
          </a:p>
          <a:p>
            <a:pPr marL="12700">
              <a:lnSpc>
                <a:spcPct val="100000"/>
              </a:lnSpc>
              <a:spcBef>
                <a:spcPts val="494"/>
              </a:spcBef>
              <a:defRPr/>
            </a:pPr>
            <a:r>
              <a:rPr sz="1100" b="1" spc="25">
                <a:latin typeface="맑은 고딕"/>
                <a:cs typeface="맑은 고딕"/>
              </a:rPr>
              <a:t>[기타]</a:t>
            </a:r>
            <a:r>
              <a:rPr sz="1100" b="1" spc="120">
                <a:latin typeface="맑은 고딕"/>
                <a:cs typeface="맑은 고딕"/>
              </a:rPr>
              <a:t> </a:t>
            </a:r>
            <a:r>
              <a:rPr sz="1100" b="1" spc="10">
                <a:latin typeface="맑은 고딕"/>
                <a:cs typeface="맑은 고딕"/>
              </a:rPr>
              <a:t>영화,</a:t>
            </a:r>
            <a:r>
              <a:rPr sz="1100" b="1" spc="120">
                <a:latin typeface="맑은 고딕"/>
                <a:cs typeface="맑은 고딕"/>
              </a:rPr>
              <a:t> </a:t>
            </a:r>
            <a:r>
              <a:rPr sz="1100" b="1" spc="-5">
                <a:latin typeface="맑은 고딕"/>
                <a:cs typeface="맑은 고딕"/>
              </a:rPr>
              <a:t>드라마:</a:t>
            </a:r>
            <a:r>
              <a:rPr sz="1100" b="1" spc="120">
                <a:latin typeface="맑은 고딕"/>
                <a:cs typeface="맑은 고딕"/>
              </a:rPr>
              <a:t> </a:t>
            </a:r>
            <a:r>
              <a:rPr sz="1100" b="1">
                <a:latin typeface="맑은 고딕"/>
                <a:cs typeface="맑은 고딕"/>
              </a:rPr>
              <a:t>넘버스(에밀리),</a:t>
            </a:r>
            <a:r>
              <a:rPr sz="1100" b="1" spc="104">
                <a:latin typeface="맑은 고딕"/>
                <a:cs typeface="맑은 고딕"/>
              </a:rPr>
              <a:t> </a:t>
            </a:r>
            <a:r>
              <a:rPr sz="1100" b="1" spc="-25">
                <a:latin typeface="맑은 고딕"/>
                <a:cs typeface="맑은 고딕"/>
              </a:rPr>
              <a:t>뷰티풀마인드,</a:t>
            </a:r>
            <a:r>
              <a:rPr sz="1100" b="1" spc="120">
                <a:latin typeface="맑은 고딕"/>
                <a:cs typeface="맑은 고딕"/>
              </a:rPr>
              <a:t> </a:t>
            </a:r>
            <a:r>
              <a:rPr sz="1100" b="1" spc="-30">
                <a:latin typeface="맑은 고딕"/>
                <a:cs typeface="맑은 고딕"/>
              </a:rPr>
              <a:t>박사가</a:t>
            </a:r>
            <a:r>
              <a:rPr sz="1100" b="1" spc="90">
                <a:latin typeface="맑은 고딕"/>
                <a:cs typeface="맑은 고딕"/>
              </a:rPr>
              <a:t> </a:t>
            </a:r>
            <a:r>
              <a:rPr sz="1100" b="1" spc="-30">
                <a:latin typeface="맑은 고딕"/>
                <a:cs typeface="맑은 고딕"/>
              </a:rPr>
              <a:t>사랑한</a:t>
            </a:r>
            <a:r>
              <a:rPr sz="1100" b="1" spc="85">
                <a:latin typeface="맑은 고딕"/>
                <a:cs typeface="맑은 고딕"/>
              </a:rPr>
              <a:t> </a:t>
            </a:r>
            <a:r>
              <a:rPr sz="1100" b="1" spc="10">
                <a:latin typeface="맑은 고딕"/>
                <a:cs typeface="맑은 고딕"/>
              </a:rPr>
              <a:t>수식,</a:t>
            </a:r>
            <a:r>
              <a:rPr sz="1100" b="1" spc="120">
                <a:latin typeface="맑은 고딕"/>
                <a:cs typeface="맑은 고딕"/>
              </a:rPr>
              <a:t> </a:t>
            </a:r>
            <a:r>
              <a:rPr sz="1100" b="1" spc="-5">
                <a:latin typeface="맑은 고딕"/>
                <a:cs typeface="맑은 고딕"/>
              </a:rPr>
              <a:t>중등영상(파이,닮음,피타)</a:t>
            </a:r>
            <a:r>
              <a:rPr sz="1100" b="1" spc="114">
                <a:latin typeface="맑은 고딕"/>
                <a:cs typeface="맑은 고딕"/>
              </a:rPr>
              <a:t> </a:t>
            </a:r>
            <a:r>
              <a:rPr sz="1100" b="1">
                <a:latin typeface="맑은 고딕"/>
                <a:cs typeface="맑은 고딕"/>
              </a:rPr>
              <a:t>등</a:t>
            </a:r>
            <a:endParaRPr sz="1100">
              <a:latin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 flipH="1">
            <a:off x="5364088" y="2875679"/>
            <a:ext cx="3775510" cy="398660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52" name="_x188080296" descr="EMB000017e85d15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0" y="908720"/>
            <a:ext cx="4812341" cy="87237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title" idx="0"/>
          </p:nvPr>
        </p:nvSpPr>
        <p:spPr>
          <a:xfrm>
            <a:off x="4474325" y="673497"/>
            <a:ext cx="4669675" cy="470448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en-US" altLang="ko-KR" sz="20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Int’l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   </a:t>
            </a:r>
            <a:r>
              <a:rPr lang="ko-KR" altLang="en-US" sz="1800" b="1">
                <a:solidFill>
                  <a:srgbClr val="0070c0"/>
                </a:solidFill>
                <a:latin typeface="High Tower Text"/>
              </a:rPr>
              <a:t>조승원</a:t>
            </a:r>
            <a:endParaRPr lang="ko-KR" altLang="en-US" sz="1800" b="1">
              <a:solidFill>
                <a:srgbClr val="0070c0"/>
              </a:solidFill>
              <a:latin typeface="High Tower Text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제목 25"/>
          <p:cNvSpPr txBox="1"/>
          <p:nvPr/>
        </p:nvSpPr>
        <p:spPr>
          <a:xfrm>
            <a:off x="407085" y="1124744"/>
            <a:ext cx="8229600" cy="864096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/>
          <a:p>
            <a:pPr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kumimoji="0" lang="ko-KR" altLang="en-US" sz="3600" b="1" mc:Ignorable="hp" hp:hslEmbossed="0">
                <a:solidFill>
                  <a:schemeClr val="bg1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소감문 작성 양식 예시 </a:t>
            </a:r>
            <a:endParaRPr xmlns:mc="http://schemas.openxmlformats.org/markup-compatibility/2006" xmlns:hp="http://schemas.haansoft.com/office/presentation/8.0" kumimoji="0" lang="ko-KR" altLang="en-US" sz="3600" b="1" mc:Ignorable="hp" hp:hslEmbossed="0">
              <a:solidFill>
                <a:schemeClr val="bg1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/>
              <a:ea typeface="HY헤드라인M"/>
              <a:cs typeface="Arial"/>
            </a:endParaRPr>
          </a:p>
          <a:p>
            <a:pPr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영화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 드라마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 각종 수학 강연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EBS, BBC, NHK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다큐멘터리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등 활용중</a:t>
            </a:r>
            <a:r>
              <a:rPr xmlns:mc="http://schemas.openxmlformats.org/markup-compatibility/2006" xmlns:hp="http://schemas.haansoft.com/office/presentation/8.0" kumimoji="0" lang="en-US" altLang="ko-KR" sz="2000" b="1" mc:Ignorable="hp" hp:hslEmbossed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ea typeface="HY헤드라인M"/>
                <a:cs typeface="Arial"/>
              </a:rPr>
              <a:t>)</a:t>
            </a:r>
            <a:endParaRPr xmlns:mc="http://schemas.openxmlformats.org/markup-compatibility/2006" xmlns:hp="http://schemas.haansoft.com/office/presentation/8.0" kumimoji="0" lang="en-US" altLang="ko-KR" sz="2000" b="1" mc:Ignorable="hp" hp:hslEmbossed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/>
              <a:ea typeface="HY헤드라인M"/>
              <a:cs typeface="Arial"/>
            </a:endParaRPr>
          </a:p>
        </p:txBody>
      </p:sp>
      <p:sp>
        <p:nvSpPr>
          <p:cNvPr id="4" name="아래쪽 화살표 3"/>
          <p:cNvSpPr/>
          <p:nvPr/>
        </p:nvSpPr>
        <p:spPr>
          <a:xfrm rot="2724342">
            <a:off x="2740916" y="5066474"/>
            <a:ext cx="430311" cy="688074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2104" name=""/>
          <p:cNvPicPr/>
          <p:nvPr/>
        </p:nvPicPr>
        <p:blipFill rotWithShape="1">
          <a:blip r:embed="rId5">
            <a:lum/>
          </a:blip>
          <a:srcRect l="30460" r="30460"/>
          <a:stretch>
            <a:fillRect/>
          </a:stretch>
        </p:blipFill>
        <p:spPr>
          <a:xfrm>
            <a:off x="373409" y="1982405"/>
            <a:ext cx="8591079" cy="46149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_x188080296" descr="EMB000017e85d15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908721"/>
            <a:ext cx="4860032" cy="88102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2868761"/>
            <a:ext cx="3851920" cy="398660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Rectangle 5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제목 1"/>
          <p:cNvSpPr txBox="1"/>
          <p:nvPr/>
        </p:nvSpPr>
        <p:spPr>
          <a:xfrm>
            <a:off x="1367644" y="2348880"/>
            <a:ext cx="6408712" cy="1228998"/>
          </a:xfrm>
          <a:prstGeom prst="rect">
            <a:avLst/>
          </a:prstGeom>
          <a:effectLst/>
        </p:spPr>
        <p:txBody>
          <a:bodyPr vert="horz" lIns="91440" tIns="45720" rIns="91440" bIns="4572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endParaRPr lang="ko-KR" altLang="en-US" sz="2000" b="1">
              <a:solidFill>
                <a:schemeClr val="bg1">
                  <a:lumMod val="50000"/>
                </a:schemeClr>
              </a:solidFill>
              <a:latin typeface="+mj-ea"/>
              <a:cs typeface="한컴바탕"/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-윤고딕130"/>
                <a:ea typeface="-윤고딕130"/>
                <a:cs typeface="한컴바탕"/>
              </a:rPr>
              <a:t>        </a:t>
            </a:r>
            <a:r>
              <a:rPr lang="ko-KR" altLang="en-US" b="1">
                <a:solidFill>
                  <a:srgbClr val="ff0000"/>
                </a:solidFill>
                <a:latin typeface="-윤고딕140"/>
                <a:ea typeface="-윤고딕140"/>
                <a:cs typeface="한컴바탕"/>
              </a:rPr>
              <a:t>감</a:t>
            </a:r>
            <a:r>
              <a:rPr lang="ko-KR" altLang="en-US" b="1">
                <a:solidFill>
                  <a:srgbClr val="ffc000"/>
                </a:solidFill>
                <a:latin typeface="-윤고딕140"/>
                <a:ea typeface="-윤고딕140"/>
                <a:cs typeface="한컴바탕"/>
              </a:rPr>
              <a:t>사</a:t>
            </a:r>
            <a:r>
              <a:rPr lang="ko-KR" altLang="en-US" b="1">
                <a:solidFill>
                  <a:srgbClr val="00b050"/>
                </a:solidFill>
                <a:latin typeface="-윤고딕140"/>
                <a:ea typeface="-윤고딕140"/>
                <a:cs typeface="한컴바탕"/>
              </a:rPr>
              <a:t>합</a:t>
            </a:r>
            <a:r>
              <a:rPr lang="ko-KR" altLang="en-US" b="1">
                <a:solidFill>
                  <a:srgbClr val="00b0f0"/>
                </a:solidFill>
                <a:latin typeface="-윤고딕140"/>
                <a:ea typeface="-윤고딕140"/>
                <a:cs typeface="한컴바탕"/>
              </a:rPr>
              <a:t>니</a:t>
            </a:r>
            <a:r>
              <a:rPr lang="ko-KR" altLang="en-US" b="1">
                <a:solidFill>
                  <a:schemeClr val="accent4"/>
                </a:solidFill>
                <a:latin typeface="-윤고딕140"/>
                <a:ea typeface="-윤고딕140"/>
                <a:cs typeface="한컴바탕"/>
              </a:rPr>
              <a:t>다</a:t>
            </a:r>
            <a:r>
              <a:rPr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-윤고딕140"/>
                <a:ea typeface="-윤고딕140"/>
                <a:cs typeface="한컴바탕"/>
              </a:rPr>
              <a:t> </a:t>
            </a:r>
            <a:r>
              <a:rPr lang="en-US" altLang="ko-KR" b="1">
                <a:solidFill>
                  <a:schemeClr val="tx2">
                    <a:lumMod val="75000"/>
                  </a:schemeClr>
                </a:solidFill>
                <a:latin typeface="-윤고딕140"/>
                <a:ea typeface="-윤고딕140"/>
                <a:cs typeface="한컴바탕"/>
              </a:rPr>
              <a:t>.</a:t>
            </a:r>
            <a:endParaRPr lang="ko-KR" altLang="en-US">
              <a:solidFill>
                <a:schemeClr val="tx2">
                  <a:lumMod val="75000"/>
                </a:schemeClr>
              </a:solidFill>
              <a:latin typeface="-윤고딕140"/>
              <a:ea typeface="-윤고딕14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3876005" y="5268616"/>
            <a:ext cx="1728192" cy="112684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제목 1"/>
          <p:cNvSpPr txBox="1"/>
          <p:nvPr/>
        </p:nvSpPr>
        <p:spPr>
          <a:xfrm>
            <a:off x="4474325" y="673497"/>
            <a:ext cx="4669675" cy="470448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en-US" altLang="ko-KR" sz="20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Int’l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   </a:t>
            </a:r>
            <a:r>
              <a:rPr lang="ko-KR" altLang="en-US" sz="1800" b="1">
                <a:solidFill>
                  <a:srgbClr val="0070c0"/>
                </a:solidFill>
                <a:latin typeface="High Tower Text"/>
              </a:rPr>
              <a:t>조승원</a:t>
            </a:r>
            <a:endParaRPr lang="ko-KR" altLang="en-US" sz="1800" b="1">
              <a:solidFill>
                <a:srgbClr val="0070c0"/>
              </a:solidFill>
              <a:latin typeface="High Tower Tex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flipH="1">
            <a:off x="5364088" y="2875679"/>
            <a:ext cx="3775510" cy="398660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52" name="_x188080296" descr="EMB000017e85d15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908720"/>
            <a:ext cx="4812341" cy="87237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title" idx="0"/>
          </p:nvPr>
        </p:nvSpPr>
        <p:spPr>
          <a:xfrm>
            <a:off x="4474325" y="673497"/>
            <a:ext cx="4669675" cy="470448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en-US" altLang="ko-KR" sz="2000" b="1">
                <a:solidFill>
                  <a:srgbClr val="002060"/>
                </a:solidFill>
                <a:latin typeface="High Tower Text"/>
              </a:rPr>
              <a:t>Singapore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rgbClr val="ff0000"/>
                </a:solidFill>
                <a:latin typeface="High Tower Text"/>
              </a:rPr>
              <a:t>Korean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accent3">
                    <a:lumMod val="50000"/>
                  </a:schemeClr>
                </a:solidFill>
                <a:latin typeface="High Tower Text"/>
              </a:rPr>
              <a:t>Int’l</a:t>
            </a:r>
            <a:r>
              <a:rPr lang="en-US" altLang="ko-KR" sz="2000" b="1">
                <a:latin typeface="High Tower Text"/>
              </a:rPr>
              <a:t> </a:t>
            </a:r>
            <a:r>
              <a:rPr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latin typeface="High Tower Text"/>
              </a:rPr>
              <a:t>School   </a:t>
            </a:r>
            <a:r>
              <a:rPr lang="ko-KR" altLang="en-US" sz="1800" b="1">
                <a:solidFill>
                  <a:srgbClr val="0070c0"/>
                </a:solidFill>
                <a:latin typeface="High Tower Text"/>
              </a:rPr>
              <a:t>조승원</a:t>
            </a:r>
            <a:endParaRPr lang="ko-KR" altLang="en-US" sz="1800" b="1">
              <a:solidFill>
                <a:srgbClr val="0070c0"/>
              </a:solidFill>
              <a:latin typeface="High Tower Text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cube" attr="SubType=lef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217</ep:Words>
  <ep:PresentationFormat>화면 슬라이드 쇼(4:3)</ep:PresentationFormat>
  <ep:Paragraphs>49</ep:Paragraphs>
  <ep:Slides>9</ep:Slides>
  <ep:Notes>2</ep:Notes>
  <ep:TotalTime>0</ep:TotalTime>
  <ep:HiddenSlides>0</ep:HiddenSlides>
  <ep:MMClips>1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ep:HeadingPairs>
  <ep:TitlesOfParts>
    <vt:vector size="10" baseType="lpstr">
      <vt:lpstr>Office 테마</vt:lpstr>
      <vt:lpstr>Singapore Korean International School</vt:lpstr>
      <vt:lpstr>슬라이드 2</vt:lpstr>
      <vt:lpstr>Singapore Korean Int’l School   조승원</vt:lpstr>
      <vt:lpstr>Singapore Korean Int’l School   조승원</vt:lpstr>
      <vt:lpstr>Singapore Korean Int’l School   조승원</vt:lpstr>
      <vt:lpstr>Singapore Korean Int’l School   조승원</vt:lpstr>
      <vt:lpstr>Singapore Korean Int’l School   조승원</vt:lpstr>
      <vt:lpstr>슬라이드 8</vt:lpstr>
      <vt:lpstr>Singapore Korean Int’l School   조승원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2011-08-15T10:59:26.000</dcterms:created>
  <dc:creator>Dennis</dc:creator>
  <cp:lastModifiedBy>user</cp:lastModifiedBy>
  <dcterms:modified xsi:type="dcterms:W3CDTF">2021-06-08T03:47:18.561</dcterms:modified>
  <cp:revision>209</cp:revision>
  <dc:title>Singapore Korean International School</dc:title>
  <cp:version/>
</cp:coreProperties>
</file>